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8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9D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>
        <p:scale>
          <a:sx n="70" d="100"/>
          <a:sy n="70" d="100"/>
        </p:scale>
        <p:origin x="51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87F67-2E76-554A-A877-7988C6E394E6}" type="datetimeFigureOut">
              <a:rPr lang="en-US" smtClean="0"/>
              <a:t>5/19/2019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3DC20B-AD74-8F42-B932-59EFA1574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913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5930F-92C3-444D-887C-607370EC4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3F6A06-B97A-4B84-A90C-9D8AD2AE51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4F11A-9094-46F0-BAF5-B41B3EAB2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3ECC0-613C-4C40-8DD2-4C7B7409D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87EBD-FCC3-4F2C-A79F-FEBD48156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2239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7C720-04A5-474B-BE58-E427BEA21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8263F0-CDDD-4CE4-B2A8-CAFBE6833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14A8E-36E6-4E6A-93D1-2784C0B84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6D21E-A214-47FA-9F24-F295383FB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D7C8C-9FD0-453C-84F6-192A54D3A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6473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3D20B5-9735-48B0-9FFE-DBC4E7D8A2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6800FD-814B-48F0-AFBF-0025F4878B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156B8-CBD3-425C-9BF0-5013A4891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CAFCE-8C7D-40B9-8352-44AED5C74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8687F-1898-4D62-B7B9-2B5301D49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2131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F1D73-E17A-43B5-A3C2-05332FE2A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2614D-A7FA-40C2-81F8-461536CF3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A4997-43AA-4FFE-B159-53822D50F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49685-5DB9-4CE4-A98E-161542786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E2CA1-418C-4C87-981A-AD024EA62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299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DDFAF-A9F3-46B6-8E4F-D7D00333A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DA3F1E-6AC7-4AD3-86C3-0E4FB32A3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28E6C-8F3C-412D-94C2-B3075F6E7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8F786-4822-43C4-8BAF-AC8BC3A94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9AA9F-6EF4-4D8F-9ACB-5B36F4F5D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137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0A5C-915E-4D61-B4A4-50A81DF9D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84A4D-ED56-4551-B8B5-5561F055CA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BFADE-F95D-44C8-8091-72BCE55F37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0134AE-EA39-4A9A-B6BA-F5B04886C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DD77F9-B5E4-4AC5-9E0B-F48D4FD6A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A74A4C-DA73-46C2-81A2-9DCD91553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7669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B4498-AF89-4DC9-9E50-15AD770FB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85FCE-17F6-4944-9EFF-E0A7BBCF1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41B31F-6E5B-4BCB-B147-52965F603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BF4D5C-1E42-433B-B1DA-CB0D2ED1DF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A80654-4D8B-457F-A8F7-FB72108C3C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EEA6A7-873A-4478-931B-70C2F78B9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10B0AF-32F0-43DE-91C1-E0F137DF7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D1DA7E-E479-4EC6-9403-3295BA483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4644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89DE6-5BCA-4BFA-94D7-5018F4F0E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4AA461-3932-4CC8-A253-2C2731826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8856AD-E22C-4405-AB33-0A4BEA3EC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D02F10-28E8-4358-8BD8-71893C709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7704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3A15A2-0C3C-46FA-88A0-62253C48C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C5FF8C-70FB-4FED-A6B2-D61F2FA9E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453C0E-D445-4499-B841-B0BD7CE80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3834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3E75A-CE3F-4753-9EB1-1F27FEDBB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D82FF-926E-45D0-9A6C-1D8340018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3A2C8-378C-490B-8F53-9E651650DD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FFF1E7-23C2-4E1D-B46C-3E8A2D7D2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CB7CC-E48C-4D9D-BB04-256B3061E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E4CE4-0DD3-4AAD-82E7-510894D60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796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D87D7-56AC-41C4-993D-BD1AA1D6E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EBBEC7-32B0-4C21-9FF5-617DF3ECA5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233257-F242-4171-91BE-CC4C81B7BA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7D3D6-F7E5-4D8D-B2E7-39A64E346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93EFD-2128-41B2-A6B7-129C5D88C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0AF036-7384-42C2-B288-65174E48D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6708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30C5B0-0218-48E7-BED1-20E9A9823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45910D-3CDB-4D27-AA65-D73495349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B6E73-8255-41D8-81AF-CF62B1B016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B5DC2F-8F12-492F-AE2C-D1F679C66835}" type="datetimeFigureOut">
              <a:rPr lang="en-CA" smtClean="0"/>
              <a:t>2019-05-19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0BD47-DF1F-442B-AC7F-101E617508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02C32-C80D-4835-B282-AB2F21C1AF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DD6ED-FB0D-43F7-A2DF-64765CC5C05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9261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5C912D-1945-8E4A-9B07-3F37E807C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88392"/>
            <a:ext cx="7435894" cy="33067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A56A694-F171-4D25-8003-5E24B6FCB1B0}"/>
              </a:ext>
            </a:extLst>
          </p:cNvPr>
          <p:cNvSpPr txBox="1"/>
          <p:nvPr/>
        </p:nvSpPr>
        <p:spPr>
          <a:xfrm>
            <a:off x="3897086" y="2710166"/>
            <a:ext cx="20706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b="1" spc="3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INTRODUCING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83A12F7-41AB-491E-87AB-4825C2CD4C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0606" y="1362822"/>
            <a:ext cx="4132357" cy="413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725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C93F75-5835-3C49-A080-1024369B9DC1}"/>
              </a:ext>
            </a:extLst>
          </p:cNvPr>
          <p:cNvSpPr txBox="1"/>
          <p:nvPr/>
        </p:nvSpPr>
        <p:spPr>
          <a:xfrm>
            <a:off x="905609" y="501161"/>
            <a:ext cx="27879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i="1" dirty="0">
                <a:solidFill>
                  <a:srgbClr val="579DE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is it safe?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86358-7404-1840-A398-98117128782C}"/>
              </a:ext>
            </a:extLst>
          </p:cNvPr>
          <p:cNvSpPr txBox="1"/>
          <p:nvPr/>
        </p:nvSpPr>
        <p:spPr>
          <a:xfrm>
            <a:off x="905609" y="1554791"/>
            <a:ext cx="57202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1EC765D-B5B6-7E41-8CF4-CFDFF851D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8752" y="916659"/>
            <a:ext cx="4762500" cy="476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19B071-74A7-471B-8820-C64710AB7AF5}"/>
              </a:ext>
            </a:extLst>
          </p:cNvPr>
          <p:cNvSpPr txBox="1"/>
          <p:nvPr/>
        </p:nvSpPr>
        <p:spPr>
          <a:xfrm>
            <a:off x="905609" y="1332158"/>
            <a:ext cx="574126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 addresses of users are hashed using a SHA1 function to keep users anonymous</a:t>
            </a: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entire transport is encrypted in AES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04780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C93F75-5835-3C49-A080-1024369B9DC1}"/>
              </a:ext>
            </a:extLst>
          </p:cNvPr>
          <p:cNvSpPr txBox="1"/>
          <p:nvPr/>
        </p:nvSpPr>
        <p:spPr>
          <a:xfrm>
            <a:off x="905609" y="501161"/>
            <a:ext cx="46041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i="1" dirty="0">
                <a:solidFill>
                  <a:srgbClr val="579DE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…so what next?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86358-7404-1840-A398-98117128782C}"/>
              </a:ext>
            </a:extLst>
          </p:cNvPr>
          <p:cNvSpPr txBox="1"/>
          <p:nvPr/>
        </p:nvSpPr>
        <p:spPr>
          <a:xfrm>
            <a:off x="905609" y="1554791"/>
            <a:ext cx="572027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1EC765D-B5B6-7E41-8CF4-CFDFF851D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8752" y="916659"/>
            <a:ext cx="4762500" cy="4762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19B071-74A7-471B-8820-C64710AB7AF5}"/>
              </a:ext>
            </a:extLst>
          </p:cNvPr>
          <p:cNvSpPr txBox="1"/>
          <p:nvPr/>
        </p:nvSpPr>
        <p:spPr>
          <a:xfrm>
            <a:off x="905609" y="1332158"/>
            <a:ext cx="574126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commercial stores can gather suggestions for ad placements and item popularity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can optimize store paths to increase customer ease and product exposure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can be used to create extensive datasets for machine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en-US"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ntegrating </a:t>
            </a: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with other services such as Google nearby to increase fidelity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1391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C93F75-5835-3C49-A080-1024369B9DC1}"/>
              </a:ext>
            </a:extLst>
          </p:cNvPr>
          <p:cNvSpPr txBox="1"/>
          <p:nvPr/>
        </p:nvSpPr>
        <p:spPr>
          <a:xfrm>
            <a:off x="905609" y="501161"/>
            <a:ext cx="45881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i="1" dirty="0">
                <a:solidFill>
                  <a:srgbClr val="579DE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what is density?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86358-7404-1840-A398-98117128782C}"/>
              </a:ext>
            </a:extLst>
          </p:cNvPr>
          <p:cNvSpPr txBox="1"/>
          <p:nvPr/>
        </p:nvSpPr>
        <p:spPr>
          <a:xfrm>
            <a:off x="905609" y="1554791"/>
            <a:ext cx="5720274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analyze density distributions over a given specific area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cellular triangulation often lacks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idea initiated from personal experience involving the busy nature of UW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applications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aiding emergency services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inventory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traffic patterns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accessibility of highly shared common resources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e.g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libraries, amusement parks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optimize in store pathways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1EC765D-B5B6-7E41-8CF4-CFDFF851D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8752" y="91665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430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C93F75-5835-3C49-A080-1024369B9DC1}"/>
              </a:ext>
            </a:extLst>
          </p:cNvPr>
          <p:cNvSpPr txBox="1"/>
          <p:nvPr/>
        </p:nvSpPr>
        <p:spPr>
          <a:xfrm>
            <a:off x="905609" y="501161"/>
            <a:ext cx="40543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i="1" dirty="0">
                <a:solidFill>
                  <a:srgbClr val="579DE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density collect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86358-7404-1840-A398-98117128782C}"/>
              </a:ext>
            </a:extLst>
          </p:cNvPr>
          <p:cNvSpPr txBox="1"/>
          <p:nvPr/>
        </p:nvSpPr>
        <p:spPr>
          <a:xfrm>
            <a:off x="1037492" y="1670538"/>
            <a:ext cx="5741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B9466AB-73E7-1545-80BF-AFD89EE8E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09545" y="239485"/>
            <a:ext cx="5936884" cy="5936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B791D3-C126-4447-8155-C6C218E89129}"/>
              </a:ext>
            </a:extLst>
          </p:cNvPr>
          <p:cNvSpPr txBox="1"/>
          <p:nvPr/>
        </p:nvSpPr>
        <p:spPr>
          <a:xfrm>
            <a:off x="905609" y="1554791"/>
            <a:ext cx="572027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ESP8266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wifi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module is put into promiscuous mode and is used to read and capture all surrounding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Wifi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wifi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frames are stripped off everything except Mac addresses which are used to identify the presence of a device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packet data is sorted filtered and passed onto </a:t>
            </a:r>
            <a:r>
              <a: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density mesh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component through serial communication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6146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C93F75-5835-3C49-A080-1024369B9DC1}"/>
              </a:ext>
            </a:extLst>
          </p:cNvPr>
          <p:cNvSpPr txBox="1"/>
          <p:nvPr/>
        </p:nvSpPr>
        <p:spPr>
          <a:xfrm>
            <a:off x="905609" y="501161"/>
            <a:ext cx="38154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i="1" dirty="0">
                <a:solidFill>
                  <a:srgbClr val="579DE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density mesh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86358-7404-1840-A398-98117128782C}"/>
              </a:ext>
            </a:extLst>
          </p:cNvPr>
          <p:cNvSpPr txBox="1"/>
          <p:nvPr/>
        </p:nvSpPr>
        <p:spPr>
          <a:xfrm>
            <a:off x="1037492" y="1670538"/>
            <a:ext cx="57412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ESP8266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wifi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Chips creates ADHOC mesh network for data transmission across an open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synchronizes time across devices so channels are scanned simultaneously in order to perform triangulation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each microcontroller creates an access point and connects to other access points to allow to connect to an infinite amount of access points over an infinite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is received on server and is passed onto </a:t>
            </a:r>
            <a:r>
              <a:rPr lang="en-US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density compute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5D857FD-95D5-1648-B87F-1C67F515AF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8752" y="104775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845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C93F75-5835-3C49-A080-1024369B9DC1}"/>
              </a:ext>
            </a:extLst>
          </p:cNvPr>
          <p:cNvSpPr txBox="1"/>
          <p:nvPr/>
        </p:nvSpPr>
        <p:spPr>
          <a:xfrm>
            <a:off x="905609" y="457619"/>
            <a:ext cx="46730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i="1" dirty="0">
                <a:solidFill>
                  <a:srgbClr val="579DE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density compute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1186358-7404-1840-A398-98117128782C}"/>
                  </a:ext>
                </a:extLst>
              </p:cNvPr>
              <p:cNvSpPr txBox="1"/>
              <p:nvPr/>
            </p:nvSpPr>
            <p:spPr>
              <a:xfrm>
                <a:off x="905609" y="1637881"/>
                <a:ext cx="5741260" cy="58147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scaled geometry of room and mapped ESP2866 </a:t>
                </a:r>
                <a:r>
                  <a:rPr lang="en-US" sz="2000" dirty="0" err="1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Wifi</a:t>
                </a:r>
                <a:r>
                  <a:rPr lang="en-US" sz="20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-Modules positions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converted RSSI signal strength into distance using path loss expression: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000" b="0" i="1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𝑑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m:t>=</m:t>
                      </m:r>
                      <m:sSup>
                        <m:sSupPr>
                          <m:ctrlPr>
                            <a:rPr lang="en-CA" sz="20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</m:ctrlPr>
                        </m:sSupPr>
                        <m:e>
                          <m:r>
                            <a:rPr lang="en-CA" sz="20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10</m:t>
                          </m:r>
                        </m:e>
                        <m:sup>
                          <m:r>
                            <a:rPr lang="en-CA" sz="20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(−</m:t>
                          </m:r>
                          <m:f>
                            <m:fPr>
                              <m:ctrlPr>
                                <a:rPr lang="en-CA" sz="2000" b="0" i="1" smtClean="0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</m:ctrlPr>
                            </m:fPr>
                            <m:num>
                              <m:r>
                                <a:rPr lang="en-CA" sz="2000" i="1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  <m:t>𝑅𝑆𝑆𝐼</m:t>
                              </m:r>
                              <m:r>
                                <a:rPr lang="en-CA" sz="2000" i="1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  <m:t>(</m:t>
                              </m:r>
                              <m:r>
                                <a:rPr lang="en-CA" sz="2000" i="1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  <m:t>𝑑</m:t>
                              </m:r>
                              <m:r>
                                <a:rPr lang="en-CA" sz="2000" i="1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  <m:t>) −</m:t>
                              </m:r>
                              <m:r>
                                <a:rPr lang="en-CA" sz="2000" i="1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  <m:t>𝐴</m:t>
                              </m:r>
                            </m:num>
                            <m:den>
                              <m:r>
                                <a:rPr lang="en-CA" sz="2000" b="0" i="1" smtClean="0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  <m:t>10</m:t>
                              </m:r>
                              <m:r>
                                <a:rPr lang="en-CA" sz="2000" b="0" i="1" smtClean="0">
                                  <a:latin typeface="Cambria Math" panose="02040503050406030204" pitchFamily="18" charset="0"/>
                                  <a:ea typeface="Open Sans" panose="020B0606030504020204" pitchFamily="34" charset="0"/>
                                  <a:cs typeface="Open Sans" panose="020B0606030504020204" pitchFamily="34" charset="0"/>
                                </a:rPr>
                                <m:t>𝑛</m:t>
                              </m:r>
                            </m:den>
                          </m:f>
                          <m:r>
                            <a:rPr lang="en-CA" sz="2000" b="0" i="1" smtClean="0">
                              <a:latin typeface="Cambria Math" panose="02040503050406030204" pitchFamily="18" charset="0"/>
                              <a:ea typeface="Open Sans" panose="020B0606030504020204" pitchFamily="34" charset="0"/>
                              <a:cs typeface="Open Sans" panose="020B0606030504020204" pitchFamily="34" charset="0"/>
                            </a:rPr>
                            <m:t>) </m:t>
                          </m:r>
                        </m:sup>
                      </m:sSup>
                    </m:oMath>
                  </m:oMathPara>
                </a14:m>
                <a:endPara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computed the Monte-Carlo estimation in order to compute bounding box for 3 circle integration in C++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passed along cellular device location coordinates with serial communication to </a:t>
                </a:r>
                <a:r>
                  <a:rPr lang="en-US" sz="2000" b="1" i="1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density integrate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endParaRPr lang="en-US" sz="2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1186358-7404-1840-A398-9811712878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609" y="1637881"/>
                <a:ext cx="5741260" cy="5814797"/>
              </a:xfrm>
              <a:prstGeom prst="rect">
                <a:avLst/>
              </a:prstGeom>
              <a:blipFill>
                <a:blip r:embed="rId2"/>
                <a:stretch>
                  <a:fillRect l="-956" t="-629" r="-31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604F540B-1231-3648-BF5E-C90A3190D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975" y="1409700"/>
            <a:ext cx="3765415" cy="376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663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C93F75-5835-3C49-A080-1024369B9DC1}"/>
              </a:ext>
            </a:extLst>
          </p:cNvPr>
          <p:cNvSpPr txBox="1"/>
          <p:nvPr/>
        </p:nvSpPr>
        <p:spPr>
          <a:xfrm>
            <a:off x="905609" y="501161"/>
            <a:ext cx="47083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i="1" dirty="0">
                <a:solidFill>
                  <a:srgbClr val="579DE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density integrate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86358-7404-1840-A398-98117128782C}"/>
              </a:ext>
            </a:extLst>
          </p:cNvPr>
          <p:cNvSpPr txBox="1"/>
          <p:nvPr/>
        </p:nvSpPr>
        <p:spPr>
          <a:xfrm>
            <a:off x="905609" y="1664980"/>
            <a:ext cx="574126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receiving packets through TCP/IP protocol from C++ in </a:t>
            </a:r>
            <a:r>
              <a: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density compute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script written in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Node.Js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safety sends json objects to </a:t>
            </a:r>
            <a:r>
              <a:rPr lang="en-US" sz="2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density visualize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WebSocket connection is created with React.js front-end to maintain ongoing stream of device data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644D4F3-4919-7044-996D-B16314F40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78752" y="107054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01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C93F75-5835-3C49-A080-1024369B9DC1}"/>
              </a:ext>
            </a:extLst>
          </p:cNvPr>
          <p:cNvSpPr txBox="1"/>
          <p:nvPr/>
        </p:nvSpPr>
        <p:spPr>
          <a:xfrm>
            <a:off x="905609" y="501161"/>
            <a:ext cx="46698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i="1" dirty="0">
                <a:solidFill>
                  <a:srgbClr val="579DE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density visualize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86358-7404-1840-A398-98117128782C}"/>
              </a:ext>
            </a:extLst>
          </p:cNvPr>
          <p:cNvSpPr txBox="1"/>
          <p:nvPr/>
        </p:nvSpPr>
        <p:spPr>
          <a:xfrm>
            <a:off x="905609" y="1332158"/>
            <a:ext cx="574126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prototyped front-end design on Sketch</a:t>
            </a:r>
          </a:p>
          <a:p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collected payload data by listening to WebSocket data passed by </a:t>
            </a:r>
            <a:r>
              <a:rPr lang="en-US" sz="2000" b="1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density integrate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i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implemented front-end and UI components in </a:t>
            </a:r>
            <a:r>
              <a:rPr lang="en-US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React.Js</a:t>
            </a: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integrated </a:t>
            </a:r>
            <a:r>
              <a:rPr lang="en-US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heatmap.Js</a:t>
            </a: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API with WebSocket payload data to visualize population densities on custom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4B481DB-C755-B049-906C-090A801DF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41261" y="303630"/>
            <a:ext cx="6250739" cy="625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143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C93F75-5835-3C49-A080-1024369B9DC1}"/>
              </a:ext>
            </a:extLst>
          </p:cNvPr>
          <p:cNvSpPr txBox="1"/>
          <p:nvPr/>
        </p:nvSpPr>
        <p:spPr>
          <a:xfrm>
            <a:off x="905609" y="501161"/>
            <a:ext cx="43973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i="1" dirty="0">
                <a:solidFill>
                  <a:srgbClr val="579DE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BMO challenge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86358-7404-1840-A398-98117128782C}"/>
              </a:ext>
            </a:extLst>
          </p:cNvPr>
          <p:cNvSpPr txBox="1"/>
          <p:nvPr/>
        </p:nvSpPr>
        <p:spPr>
          <a:xfrm>
            <a:off x="905609" y="1332158"/>
            <a:ext cx="57412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F320AC-248F-42E6-ABDC-0FC29CC31E75}"/>
              </a:ext>
            </a:extLst>
          </p:cNvPr>
          <p:cNvSpPr txBox="1"/>
          <p:nvPr/>
        </p:nvSpPr>
        <p:spPr>
          <a:xfrm>
            <a:off x="905609" y="1554791"/>
            <a:ext cx="5720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C9F025-DF9D-4ED2-A1B6-0509AA425C94}"/>
              </a:ext>
            </a:extLst>
          </p:cNvPr>
          <p:cNvSpPr txBox="1"/>
          <p:nvPr/>
        </p:nvSpPr>
        <p:spPr>
          <a:xfrm>
            <a:off x="905608" y="1332158"/>
            <a:ext cx="598342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software system is installed in BMO branches is used to optimize branch floor space by: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improving line wait times and staff responsiveness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gauging effectiveness of advertising displays in storefront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analyzing store traffic to optimize staff scheduling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giving users an indication on estimated wait time at local branch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compiling data on employee efficiency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Picture 6" descr="A picture containing clipart&#10;&#10;Description automatically generated">
            <a:extLst>
              <a:ext uri="{FF2B5EF4-FFF2-40B4-BE49-F238E27FC236}">
                <a16:creationId xmlns:a16="http://schemas.microsoft.com/office/drawing/2014/main" id="{B627226A-E660-4ED6-9EFA-3E600B807E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222" b="88056" l="58922" r="93710">
                        <a14:foregroundMark x1="69833" y1="30833" x2="70732" y2="48889"/>
                        <a14:foregroundMark x1="70732" y1="48889" x2="82285" y2="33056"/>
                        <a14:foregroundMark x1="82285" y1="33056" x2="84467" y2="45833"/>
                        <a14:foregroundMark x1="84467" y1="45833" x2="82028" y2="56944"/>
                        <a14:foregroundMark x1="82028" y1="56944" x2="82542" y2="43056"/>
                        <a14:foregroundMark x1="82542" y1="43056" x2="84724" y2="58889"/>
                        <a14:foregroundMark x1="84724" y1="58889" x2="84724" y2="59722"/>
                        <a14:foregroundMark x1="79589" y1="65556" x2="79718" y2="48333"/>
                        <a14:foregroundMark x1="79718" y1="48333" x2="77664" y2="64444"/>
                        <a14:foregroundMark x1="77664" y1="64444" x2="79974" y2="53333"/>
                        <a14:foregroundMark x1="79974" y1="53333" x2="76508" y2="63333"/>
                        <a14:foregroundMark x1="76508" y1="63333" x2="77022" y2="39167"/>
                        <a14:foregroundMark x1="77022" y1="39167" x2="71374" y2="42778"/>
                        <a14:foregroundMark x1="71374" y1="42778" x2="66881" y2="55000"/>
                        <a14:foregroundMark x1="66881" y1="55000" x2="66752" y2="56389"/>
                        <a14:foregroundMark x1="65854" y1="60278" x2="72015" y2="50278"/>
                        <a14:foregroundMark x1="72015" y1="50278" x2="73427" y2="58333"/>
                        <a14:foregroundMark x1="64185" y1="56667" x2="60976" y2="46111"/>
                        <a14:foregroundMark x1="60976" y1="46111" x2="68678" y2="23333"/>
                        <a14:foregroundMark x1="68678" y1="23333" x2="76893" y2="16389"/>
                        <a14:foregroundMark x1="75225" y1="21389" x2="71245" y2="61944"/>
                        <a14:foregroundMark x1="71245" y1="61944" x2="83055" y2="53333"/>
                        <a14:foregroundMark x1="83055" y1="53333" x2="85494" y2="57222"/>
                        <a14:foregroundMark x1="84596" y1="60278" x2="73941" y2="55833"/>
                        <a14:foregroundMark x1="73941" y1="55833" x2="75225" y2="71111"/>
                        <a14:foregroundMark x1="70603" y1="63056" x2="80103" y2="58889"/>
                        <a14:foregroundMark x1="80103" y1="58889" x2="87291" y2="60556"/>
                        <a14:foregroundMark x1="87291" y1="60556" x2="90501" y2="66111"/>
                        <a14:foregroundMark x1="89987" y1="66111" x2="83825" y2="66111"/>
                        <a14:foregroundMark x1="83825" y1="66111" x2="69961" y2="55556"/>
                        <a14:foregroundMark x1="69961" y1="55556" x2="64955" y2="68889"/>
                        <a14:foregroundMark x1="64955" y1="68889" x2="69576" y2="60556"/>
                        <a14:foregroundMark x1="69576" y1="60556" x2="71630" y2="64444"/>
                        <a14:foregroundMark x1="60334" y1="53056" x2="61489" y2="43333"/>
                        <a14:foregroundMark x1="72786" y1="81389" x2="78306" y2="83611"/>
                        <a14:foregroundMark x1="78306" y1="83611" x2="78434" y2="82778"/>
                        <a14:foregroundMark x1="76893" y1="81389" x2="76893" y2="81389"/>
                        <a14:foregroundMark x1="76893" y1="81389" x2="76508" y2="88611"/>
                        <a14:foregroundMark x1="59178" y1="53611" x2="59178" y2="53611"/>
                        <a14:foregroundMark x1="76508" y1="87500" x2="76508" y2="87500"/>
                        <a14:foregroundMark x1="76508" y1="88333" x2="76508" y2="88333"/>
                        <a14:foregroundMark x1="76508" y1="88611" x2="76508" y2="88611"/>
                        <a14:foregroundMark x1="92683" y1="58889" x2="92683" y2="58889"/>
                        <a14:foregroundMark x1="93838" y1="51111" x2="93838" y2="51111"/>
                        <a14:foregroundMark x1="75610" y1="14167" x2="75610" y2="14167"/>
                        <a14:foregroundMark x1="77022" y1="12222" x2="77022" y2="12222"/>
                        <a14:backgroundMark x1="50449" y1="22778" x2="60847" y2="556"/>
                        <a14:backgroundMark x1="58537" y1="16111" x2="58665" y2="17778"/>
                        <a14:backgroundMark x1="58665" y1="17778" x2="59307" y2="12778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811" t="8932" r="3632" b="7786"/>
          <a:stretch/>
        </p:blipFill>
        <p:spPr>
          <a:xfrm>
            <a:off x="7552338" y="1651747"/>
            <a:ext cx="3299011" cy="329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274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C93F75-5835-3C49-A080-1024369B9DC1}"/>
              </a:ext>
            </a:extLst>
          </p:cNvPr>
          <p:cNvSpPr txBox="1"/>
          <p:nvPr/>
        </p:nvSpPr>
        <p:spPr>
          <a:xfrm>
            <a:off x="905609" y="501161"/>
            <a:ext cx="69901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i="1" dirty="0" err="1">
                <a:solidFill>
                  <a:srgbClr val="579DE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ITradeNetwork</a:t>
            </a:r>
            <a:r>
              <a:rPr lang="en-US" sz="4800" i="1" dirty="0">
                <a:solidFill>
                  <a:srgbClr val="579DE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challenge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86358-7404-1840-A398-98117128782C}"/>
              </a:ext>
            </a:extLst>
          </p:cNvPr>
          <p:cNvSpPr txBox="1"/>
          <p:nvPr/>
        </p:nvSpPr>
        <p:spPr>
          <a:xfrm>
            <a:off x="905609" y="1332158"/>
            <a:ext cx="57412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F320AC-248F-42E6-ABDC-0FC29CC31E75}"/>
              </a:ext>
            </a:extLst>
          </p:cNvPr>
          <p:cNvSpPr txBox="1"/>
          <p:nvPr/>
        </p:nvSpPr>
        <p:spPr>
          <a:xfrm>
            <a:off x="905609" y="1554791"/>
            <a:ext cx="5720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C9F025-DF9D-4ED2-A1B6-0509AA425C94}"/>
              </a:ext>
            </a:extLst>
          </p:cNvPr>
          <p:cNvSpPr txBox="1"/>
          <p:nvPr/>
        </p:nvSpPr>
        <p:spPr>
          <a:xfrm>
            <a:off x="905608" y="1332158"/>
            <a:ext cx="5983427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software system can be used by </a:t>
            </a:r>
            <a:r>
              <a:rPr lang="en-US" sz="20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ITradeNetwork</a:t>
            </a: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order to aide the supply chain process by: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tracking location density at various times in order to isolate for contamination outbreaks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improving delivery wait times and vendor responsiveness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analyzing supply chain process in order to decrease time from manufacturer to shelf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95CF10-2144-4D08-A4FC-3AE50AA96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2222" y1="75556" x2="42222" y2="75556"/>
                        <a14:foregroundMark x1="41778" y1="81333" x2="41778" y2="81333"/>
                        <a14:foregroundMark x1="41333" y1="89333" x2="41333" y2="89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522" y="1054333"/>
            <a:ext cx="3824047" cy="382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708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334</TotalTime>
  <Words>501</Words>
  <Application>Microsoft Office PowerPoint</Application>
  <PresentationFormat>Widescreen</PresentationFormat>
  <Paragraphs>104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Futura Medium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Advitya Chhabra</dc:creator>
  <cp:lastModifiedBy>Advitya Chhabra</cp:lastModifiedBy>
  <cp:revision>29</cp:revision>
  <dcterms:created xsi:type="dcterms:W3CDTF">2019-05-19T00:19:54Z</dcterms:created>
  <dcterms:modified xsi:type="dcterms:W3CDTF">2019-05-19T11:13:11Z</dcterms:modified>
</cp:coreProperties>
</file>

<file path=docProps/thumbnail.jpeg>
</file>